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D8D91A-A2EE-4B54-B3C6-F6C67903BA9C}" type="datetime1">
              <a:rPr lang="en-US" smtClean="0"/>
              <a:pPr/>
              <a:t>1/17/2012</a:t>
            </a:fld>
            <a:endParaRPr lang="en-US" dirty="0"/>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A84A37A-AFC2-4A01-80A1-FC20F2C0D5B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9A7B8-0EC4-44C9-AFEF-25E144F11C06}" type="datetime1">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BB47B5-C739-4DAE-AACD-CC58CA843AC4}" type="datetime1">
              <a:rPr lang="en-US" smtClean="0"/>
              <a:pPr/>
              <a:t>1/17/2012</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1/17/2012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70D3E6-EF16-4488-94A4-211508FE4682}" type="datetime1">
              <a:rPr lang="en-US" smtClean="0"/>
              <a:pPr/>
              <a:t>1/17/2012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077FB3B-20DA-4D0E-BF16-8262B7156612}" type="datetime1">
              <a:rPr lang="en-US" smtClean="0"/>
              <a:pPr/>
              <a:t>1/17/2012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273C2C-6BD0-40EC-8D8D-4D51F089C5EB}" type="datetime1">
              <a:rPr lang="en-US" smtClean="0"/>
              <a:pPr/>
              <a:t>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p>
            <a:fld id="{2D377F5C-EDA7-4864-9756-35769B0E62CF}" type="datetime1">
              <a:rPr lang="en-US" smtClean="0"/>
              <a:pPr/>
              <a:t>1/17/2012</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8B99C93-F56F-46AB-9EB8-53614A95B15F}" type="datetime1">
              <a:rPr lang="en-US" smtClean="0"/>
              <a:pPr/>
              <a:t>1/17/2012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A84A37A-AFC2-4A01-80A1-FC20F2C0D5B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sldNum="0"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0000" lnSpcReduction="20000"/>
          </a:bodyPr>
          <a:lstStyle/>
          <a:p>
            <a:r>
              <a:rPr lang="en-US" dirty="0" smtClean="0"/>
              <a:t>Shriya Parekh</a:t>
            </a:r>
          </a:p>
          <a:p>
            <a:r>
              <a:rPr lang="en-US" dirty="0" smtClean="0"/>
              <a:t>10.1</a:t>
            </a:r>
            <a:endParaRPr lang="en-US" dirty="0"/>
          </a:p>
        </p:txBody>
      </p:sp>
      <p:sp>
        <p:nvSpPr>
          <p:cNvPr id="3" name="Title 2"/>
          <p:cNvSpPr>
            <a:spLocks noGrp="1"/>
          </p:cNvSpPr>
          <p:nvPr>
            <p:ph type="ctrTitle"/>
          </p:nvPr>
        </p:nvSpPr>
        <p:spPr/>
        <p:txBody>
          <a:bodyPr/>
          <a:lstStyle/>
          <a:p>
            <a:r>
              <a:rPr lang="en-US" dirty="0" smtClean="0"/>
              <a:t>Henry </a:t>
            </a:r>
            <a:r>
              <a:rPr lang="en-US" dirty="0" err="1" smtClean="0"/>
              <a:t>moore</a:t>
            </a:r>
            <a:endParaRPr lang="en-US" dirty="0"/>
          </a:p>
        </p:txBody>
      </p:sp>
    </p:spTree>
    <p:extLst>
      <p:ext uri="{BB962C8B-B14F-4D97-AF65-F5344CB8AC3E}">
        <p14:creationId xmlns:p14="http://schemas.microsoft.com/office/powerpoint/2010/main" xmlns="" val="151202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Goslar Warrior</a:t>
            </a:r>
            <a:endParaRPr lang="en-US" dirty="0"/>
          </a:p>
        </p:txBody>
      </p:sp>
      <p:pic>
        <p:nvPicPr>
          <p:cNvPr id="4" name="Content Placeholder 3" descr="sculpture22-01.jpg"/>
          <p:cNvPicPr>
            <a:picLocks noGrp="1" noChangeAspect="1"/>
          </p:cNvPicPr>
          <p:nvPr>
            <p:ph idx="1"/>
          </p:nvPr>
        </p:nvPicPr>
        <p:blipFill>
          <a:blip r:embed="rId2">
            <a:extLst>
              <a:ext uri="{28A0092B-C50C-407E-A947-70E740481C1C}">
                <a14:useLocalDpi xmlns:a14="http://schemas.microsoft.com/office/drawing/2010/main" xmlns="" val="0"/>
              </a:ext>
            </a:extLst>
          </a:blip>
          <a:srcRect t="10182" b="10182"/>
          <a:stretch>
            <a:fillRect/>
          </a:stretch>
        </p:blipFill>
        <p:spPr/>
      </p:pic>
    </p:spTree>
    <p:extLst>
      <p:ext uri="{BB962C8B-B14F-4D97-AF65-F5344CB8AC3E}">
        <p14:creationId xmlns:p14="http://schemas.microsoft.com/office/powerpoint/2010/main" xmlns="" val="2561032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a:t>Moore rarely studied the male form, and there are only six life-size male figures amongst his body of work, three of which are warriors. These are not combatants in the traditional sense; none have weapons. This warrior, with his twisted, thin, fallen body, has only one limb, rendering him powerless. </a:t>
            </a:r>
            <a:endParaRPr lang="en-US" dirty="0" smtClean="0"/>
          </a:p>
          <a:p>
            <a:r>
              <a:rPr lang="en-US" dirty="0" smtClean="0"/>
              <a:t>His </a:t>
            </a:r>
            <a:r>
              <a:rPr lang="en-US" dirty="0"/>
              <a:t>visage has the angular suggestion of a helmet, yet ears are clearly visible, underlining his vulnerability and humanity.</a:t>
            </a:r>
          </a:p>
          <a:p>
            <a:r>
              <a:rPr lang="en-US" dirty="0" smtClean="0">
                <a:solidFill>
                  <a:srgbClr val="0000FF"/>
                </a:solidFill>
              </a:rPr>
              <a:t>In this sculpture, I feel that this concept is a little strange. But I also feel that he is trying to send out a message, which is obviously related to war. He has explored the vulnerability of a warrior, which seems uncanny as a warrior is someone who is brave and courageous, but here he is shown to be weak. I also find it a little </a:t>
            </a:r>
            <a:r>
              <a:rPr lang="en-US" dirty="0" err="1" smtClean="0">
                <a:solidFill>
                  <a:srgbClr val="0000FF"/>
                </a:solidFill>
              </a:rPr>
              <a:t>starge</a:t>
            </a:r>
            <a:r>
              <a:rPr lang="en-US" dirty="0" smtClean="0">
                <a:solidFill>
                  <a:srgbClr val="0000FF"/>
                </a:solidFill>
              </a:rPr>
              <a:t> that the shield is near the leg and not close to the face or hand seems awkward. I don</a:t>
            </a:r>
            <a:r>
              <a:rPr lang="fr-FR" dirty="0" smtClean="0">
                <a:solidFill>
                  <a:srgbClr val="0000FF"/>
                </a:solidFill>
              </a:rPr>
              <a:t>’</a:t>
            </a:r>
            <a:r>
              <a:rPr lang="en-US" dirty="0" smtClean="0">
                <a:solidFill>
                  <a:srgbClr val="0000FF"/>
                </a:solidFill>
              </a:rPr>
              <a:t>t quite understand why he would do so. </a:t>
            </a:r>
            <a:r>
              <a:rPr lang="en-US">
                <a:solidFill>
                  <a:srgbClr val="0000FF"/>
                </a:solidFill>
              </a:rPr>
              <a:t>O</a:t>
            </a:r>
            <a:r>
              <a:rPr lang="en-US" smtClean="0">
                <a:solidFill>
                  <a:srgbClr val="0000FF"/>
                </a:solidFill>
              </a:rPr>
              <a:t>verall I </a:t>
            </a:r>
            <a:r>
              <a:rPr lang="en-US" dirty="0" smtClean="0">
                <a:solidFill>
                  <a:srgbClr val="0000FF"/>
                </a:solidFill>
              </a:rPr>
              <a:t>think this is </a:t>
            </a:r>
            <a:r>
              <a:rPr lang="en-US" dirty="0">
                <a:solidFill>
                  <a:srgbClr val="0000FF"/>
                </a:solidFill>
              </a:rPr>
              <a:t>q</a:t>
            </a:r>
            <a:r>
              <a:rPr lang="en-US" dirty="0" smtClean="0">
                <a:solidFill>
                  <a:srgbClr val="0000FF"/>
                </a:solidFill>
              </a:rPr>
              <a:t>uite unique in its own ways. </a:t>
            </a:r>
            <a:endParaRPr lang="en-US" dirty="0">
              <a:solidFill>
                <a:srgbClr val="0000FF"/>
              </a:solidFill>
            </a:endParaRPr>
          </a:p>
        </p:txBody>
      </p:sp>
    </p:spTree>
    <p:extLst>
      <p:ext uri="{BB962C8B-B14F-4D97-AF65-F5344CB8AC3E}">
        <p14:creationId xmlns:p14="http://schemas.microsoft.com/office/powerpoint/2010/main" xmlns="" val="4121922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g006.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18955" r="-18955"/>
          <a:stretch>
            <a:fillRect/>
          </a:stretch>
        </p:blipFill>
        <p:spPr>
          <a:xfrm>
            <a:off x="457200" y="1752600"/>
            <a:ext cx="8229600" cy="4802188"/>
          </a:xfrm>
        </p:spPr>
      </p:pic>
    </p:spTree>
    <p:extLst>
      <p:ext uri="{BB962C8B-B14F-4D97-AF65-F5344CB8AC3E}">
        <p14:creationId xmlns:p14="http://schemas.microsoft.com/office/powerpoint/2010/main" xmlns="" val="3668820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 </a:t>
            </a:r>
            <a:endParaRPr lang="en-US" dirty="0"/>
          </a:p>
        </p:txBody>
      </p:sp>
      <p:pic>
        <p:nvPicPr>
          <p:cNvPr id="4" name="Content Placeholder 3" descr="img001.jpg"/>
          <p:cNvPicPr>
            <a:picLocks noGrp="1" noChangeAspect="1"/>
          </p:cNvPicPr>
          <p:nvPr>
            <p:ph idx="1"/>
          </p:nvPr>
        </p:nvPicPr>
        <p:blipFill rotWithShape="1">
          <a:blip r:embed="rId2" cstate="print">
            <a:extLst>
              <a:ext uri="{28A0092B-C50C-407E-A947-70E740481C1C}">
                <a14:useLocalDpi xmlns:a14="http://schemas.microsoft.com/office/drawing/2010/main" xmlns="" val="0"/>
              </a:ext>
            </a:extLst>
          </a:blip>
          <a:srcRect l="-8232" r="-8232"/>
          <a:stretch/>
        </p:blipFill>
        <p:spPr>
          <a:xfrm>
            <a:off x="0" y="261938"/>
            <a:ext cx="9144000" cy="6740525"/>
          </a:xfrm>
        </p:spPr>
      </p:pic>
    </p:spTree>
    <p:extLst>
      <p:ext uri="{BB962C8B-B14F-4D97-AF65-F5344CB8AC3E}">
        <p14:creationId xmlns:p14="http://schemas.microsoft.com/office/powerpoint/2010/main" xmlns="" val="2858026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g002.jpg"/>
          <p:cNvPicPr>
            <a:picLocks noGrp="1" noChangeAspect="1"/>
          </p:cNvPicPr>
          <p:nvPr>
            <p:ph idx="1"/>
          </p:nvPr>
        </p:nvPicPr>
        <p:blipFill rotWithShape="1">
          <a:blip r:embed="rId2" cstate="print">
            <a:extLst>
              <a:ext uri="{28A0092B-C50C-407E-A947-70E740481C1C}">
                <a14:useLocalDpi xmlns:a14="http://schemas.microsoft.com/office/drawing/2010/main" xmlns="" val="0"/>
              </a:ext>
            </a:extLst>
          </a:blip>
          <a:srcRect l="378" t="8625" r="-378" b="-1299"/>
          <a:stretch/>
        </p:blipFill>
        <p:spPr>
          <a:xfrm>
            <a:off x="0" y="0"/>
            <a:ext cx="9144000" cy="7245484"/>
          </a:xfrm>
        </p:spPr>
      </p:pic>
    </p:spTree>
    <p:extLst>
      <p:ext uri="{BB962C8B-B14F-4D97-AF65-F5344CB8AC3E}">
        <p14:creationId xmlns:p14="http://schemas.microsoft.com/office/powerpoint/2010/main" xmlns="" val="1110468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5083150" cy="674716"/>
          </a:xfrm>
        </p:spPr>
        <p:txBody>
          <a:bodyPr>
            <a:normAutofit fontScale="90000"/>
          </a:bodyPr>
          <a:lstStyle/>
          <a:p>
            <a:r>
              <a:rPr lang="en-US" dirty="0" smtClean="0">
                <a:ln>
                  <a:solidFill>
                    <a:srgbClr val="FF0000"/>
                  </a:solidFill>
                </a:ln>
              </a:rPr>
              <a:t>Mother &amp; Child: Block seat</a:t>
            </a:r>
            <a:endParaRPr lang="en-US" dirty="0">
              <a:ln>
                <a:solidFill>
                  <a:srgbClr val="FF0000"/>
                </a:solidFill>
              </a:ln>
            </a:endParaRPr>
          </a:p>
        </p:txBody>
      </p:sp>
      <p:sp>
        <p:nvSpPr>
          <p:cNvPr id="5" name="Content Placeholder 4"/>
          <p:cNvSpPr>
            <a:spLocks noGrp="1"/>
          </p:cNvSpPr>
          <p:nvPr>
            <p:ph idx="1"/>
          </p:nvPr>
        </p:nvSpPr>
        <p:spPr>
          <a:xfrm>
            <a:off x="457200" y="1752600"/>
            <a:ext cx="4398434" cy="4373563"/>
          </a:xfrm>
        </p:spPr>
        <p:txBody>
          <a:bodyPr>
            <a:normAutofit fontScale="70000" lnSpcReduction="20000"/>
          </a:bodyPr>
          <a:lstStyle/>
          <a:p>
            <a:r>
              <a:rPr lang="en-US" dirty="0"/>
              <a:t>There is a psychological connection between the figures, the mother's head tilted towards the infant in her arms implying an intimate gaze</a:t>
            </a:r>
            <a:r>
              <a:rPr lang="en-US" dirty="0" smtClean="0"/>
              <a:t>.</a:t>
            </a:r>
          </a:p>
          <a:p>
            <a:r>
              <a:rPr lang="en-US" dirty="0" smtClean="0"/>
              <a:t> </a:t>
            </a:r>
            <a:r>
              <a:rPr lang="en-US" dirty="0"/>
              <a:t>The division of the solid mass into two forms is another enduring aspect of Moore's work — he explores the importance of space, as each form relates to the other, suggesting protection, confinement and closeness</a:t>
            </a:r>
            <a:r>
              <a:rPr lang="en-US" dirty="0" smtClean="0"/>
              <a:t>.</a:t>
            </a:r>
          </a:p>
          <a:p>
            <a:r>
              <a:rPr lang="en-US" dirty="0" smtClean="0">
                <a:solidFill>
                  <a:srgbClr val="0000FF"/>
                </a:solidFill>
              </a:rPr>
              <a:t>I really like this artwork. I noticed the nudity which seems new to me. But the only effect I get is of purity. The artist has stripped down the mother and child to make the message more clear. It makes one realize that a mothers love is eternal love. I noticed that the mothers hips are larger whereas the feet are smaller. </a:t>
            </a:r>
            <a:endParaRPr lang="en-US" dirty="0"/>
          </a:p>
        </p:txBody>
      </p:sp>
      <p:pic>
        <p:nvPicPr>
          <p:cNvPr id="6" name="Picture 5" descr="sculpture28-01.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61064" y="1904740"/>
            <a:ext cx="3914855" cy="4369699"/>
          </a:xfrm>
          <a:prstGeom prst="rect">
            <a:avLst/>
          </a:prstGeom>
        </p:spPr>
      </p:pic>
      <p:cxnSp>
        <p:nvCxnSpPr>
          <p:cNvPr id="8" name="Elbow Connector 7"/>
          <p:cNvCxnSpPr/>
          <p:nvPr/>
        </p:nvCxnSpPr>
        <p:spPr>
          <a:xfrm rot="16200000" flipV="1">
            <a:off x="6116293" y="1279122"/>
            <a:ext cx="1400543" cy="100847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480404" y="389700"/>
            <a:ext cx="2129009" cy="923330"/>
          </a:xfrm>
          <a:prstGeom prst="rect">
            <a:avLst/>
          </a:prstGeom>
          <a:noFill/>
        </p:spPr>
        <p:txBody>
          <a:bodyPr wrap="square" rtlCol="0">
            <a:spAutoFit/>
          </a:bodyPr>
          <a:lstStyle/>
          <a:p>
            <a:r>
              <a:rPr lang="en-US" dirty="0" smtClean="0"/>
              <a:t>Intimate gaze shared by mother and child</a:t>
            </a:r>
            <a:endParaRPr lang="en-US" dirty="0"/>
          </a:p>
        </p:txBody>
      </p:sp>
    </p:spTree>
    <p:extLst>
      <p:ext uri="{BB962C8B-B14F-4D97-AF65-F5344CB8AC3E}">
        <p14:creationId xmlns:p14="http://schemas.microsoft.com/office/powerpoint/2010/main" xmlns="" val="2490879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2954141" cy="1039427"/>
          </a:xfrm>
        </p:spPr>
        <p:txBody>
          <a:bodyPr>
            <a:normAutofit fontScale="90000"/>
          </a:bodyPr>
          <a:lstStyle/>
          <a:p>
            <a:r>
              <a:rPr lang="en-US" dirty="0" smtClean="0"/>
              <a:t>Reclining figure: Arch Leg</a:t>
            </a:r>
            <a:endParaRPr lang="en-US" dirty="0"/>
          </a:p>
        </p:txBody>
      </p:sp>
      <p:sp>
        <p:nvSpPr>
          <p:cNvPr id="3" name="Content Placeholder 2"/>
          <p:cNvSpPr>
            <a:spLocks noGrp="1"/>
          </p:cNvSpPr>
          <p:nvPr>
            <p:ph idx="1"/>
          </p:nvPr>
        </p:nvSpPr>
        <p:spPr>
          <a:xfrm>
            <a:off x="457200" y="1752600"/>
            <a:ext cx="4342408" cy="4391121"/>
          </a:xfrm>
        </p:spPr>
        <p:txBody>
          <a:bodyPr>
            <a:normAutofit fontScale="92500" lnSpcReduction="20000"/>
          </a:bodyPr>
          <a:lstStyle/>
          <a:p>
            <a:r>
              <a:rPr lang="en-US" dirty="0" smtClean="0"/>
              <a:t>Moore, was intrigued by the relationship of two separate figures, and explored it quite often. </a:t>
            </a:r>
          </a:p>
          <a:p>
            <a:r>
              <a:rPr lang="en-US" dirty="0" smtClean="0"/>
              <a:t>In many of his sculptures, he tries to explore the negative space in them, and here it plays a significant role between the body and the “arched leg”. </a:t>
            </a:r>
          </a:p>
          <a:p>
            <a:pPr>
              <a:buFont typeface="Arial"/>
              <a:buChar char="•"/>
            </a:pPr>
            <a:r>
              <a:rPr lang="en-US" dirty="0" smtClean="0">
                <a:solidFill>
                  <a:srgbClr val="0000FF"/>
                </a:solidFill>
              </a:rPr>
              <a:t>I feel that In this sculpture there is a sense of negativity. There is a lot of empty space which shows us that. </a:t>
            </a:r>
          </a:p>
          <a:p>
            <a:endParaRPr lang="en-US" dirty="0" smtClean="0"/>
          </a:p>
          <a:p>
            <a:endParaRPr lang="en-US" dirty="0" smtClean="0">
              <a:solidFill>
                <a:srgbClr val="0000FF"/>
              </a:solidFill>
            </a:endParaRPr>
          </a:p>
        </p:txBody>
      </p:sp>
      <p:pic>
        <p:nvPicPr>
          <p:cNvPr id="5" name="Picture 4" descr="sculpture19-03.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799608" y="1752601"/>
            <a:ext cx="4344392" cy="4391120"/>
          </a:xfrm>
          <a:prstGeom prst="rect">
            <a:avLst/>
          </a:prstGeom>
        </p:spPr>
      </p:pic>
      <p:cxnSp>
        <p:nvCxnSpPr>
          <p:cNvPr id="7" name="Straight Arrow Connector 6"/>
          <p:cNvCxnSpPr/>
          <p:nvPr/>
        </p:nvCxnSpPr>
        <p:spPr>
          <a:xfrm flipV="1">
            <a:off x="5733384" y="1101762"/>
            <a:ext cx="0" cy="28010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799608" y="710821"/>
            <a:ext cx="2932056" cy="338554"/>
          </a:xfrm>
          <a:prstGeom prst="rect">
            <a:avLst/>
          </a:prstGeom>
          <a:noFill/>
        </p:spPr>
        <p:txBody>
          <a:bodyPr wrap="square" rtlCol="0">
            <a:spAutoFit/>
          </a:bodyPr>
          <a:lstStyle/>
          <a:p>
            <a:r>
              <a:rPr lang="en-US" sz="1600" dirty="0"/>
              <a:t> </a:t>
            </a:r>
            <a:r>
              <a:rPr lang="en-US" sz="1600" dirty="0" smtClean="0"/>
              <a:t>         Body</a:t>
            </a:r>
            <a:endParaRPr lang="en-US" sz="1600" dirty="0"/>
          </a:p>
        </p:txBody>
      </p:sp>
      <p:cxnSp>
        <p:nvCxnSpPr>
          <p:cNvPr id="10" name="Straight Arrow Connector 9"/>
          <p:cNvCxnSpPr/>
          <p:nvPr/>
        </p:nvCxnSpPr>
        <p:spPr>
          <a:xfrm flipV="1">
            <a:off x="6685835" y="1101762"/>
            <a:ext cx="56027" cy="308119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312325" y="710821"/>
            <a:ext cx="1718147" cy="369332"/>
          </a:xfrm>
          <a:prstGeom prst="rect">
            <a:avLst/>
          </a:prstGeom>
          <a:noFill/>
        </p:spPr>
        <p:txBody>
          <a:bodyPr wrap="square" rtlCol="0">
            <a:spAutoFit/>
          </a:bodyPr>
          <a:lstStyle/>
          <a:p>
            <a:r>
              <a:rPr lang="en-US" dirty="0" smtClean="0"/>
              <a:t>“arched” leg</a:t>
            </a:r>
            <a:endParaRPr lang="en-US" dirty="0"/>
          </a:p>
        </p:txBody>
      </p:sp>
      <p:cxnSp>
        <p:nvCxnSpPr>
          <p:cNvPr id="13" name="Straight Arrow Connector 12"/>
          <p:cNvCxnSpPr/>
          <p:nvPr/>
        </p:nvCxnSpPr>
        <p:spPr>
          <a:xfrm flipH="1">
            <a:off x="7432856" y="4687156"/>
            <a:ext cx="18675" cy="160595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536431" y="6293114"/>
            <a:ext cx="2072982" cy="369332"/>
          </a:xfrm>
          <a:prstGeom prst="rect">
            <a:avLst/>
          </a:prstGeom>
          <a:noFill/>
        </p:spPr>
        <p:txBody>
          <a:bodyPr wrap="square" rtlCol="0">
            <a:spAutoFit/>
          </a:bodyPr>
          <a:lstStyle/>
          <a:p>
            <a:r>
              <a:rPr lang="en-US" dirty="0" smtClean="0"/>
              <a:t>Negative space</a:t>
            </a:r>
            <a:endParaRPr lang="en-US" dirty="0"/>
          </a:p>
        </p:txBody>
      </p:sp>
      <p:sp>
        <p:nvSpPr>
          <p:cNvPr id="12" name="TextBox 11"/>
          <p:cNvSpPr txBox="1"/>
          <p:nvPr/>
        </p:nvSpPr>
        <p:spPr>
          <a:xfrm>
            <a:off x="-1485799" y="3302685"/>
            <a:ext cx="1911928" cy="2585323"/>
          </a:xfrm>
          <a:prstGeom prst="rect">
            <a:avLst/>
          </a:prstGeom>
          <a:noFill/>
        </p:spPr>
        <p:txBody>
          <a:bodyPr wrap="square" rtlCol="0">
            <a:spAutoFit/>
          </a:bodyPr>
          <a:lstStyle/>
          <a:p>
            <a:r>
              <a:rPr lang="en-US" dirty="0" smtClean="0">
                <a:solidFill>
                  <a:srgbClr val="FF0000"/>
                </a:solidFill>
              </a:rPr>
              <a:t>What do u mean by negativity here, there us an interesting play of negative and positive space in this art work</a:t>
            </a:r>
            <a:endParaRPr lang="en-US" dirty="0">
              <a:solidFill>
                <a:srgbClr val="FF0000"/>
              </a:solidFill>
            </a:endParaRPr>
          </a:p>
        </p:txBody>
      </p:sp>
    </p:spTree>
    <p:extLst>
      <p:ext uri="{BB962C8B-B14F-4D97-AF65-F5344CB8AC3E}">
        <p14:creationId xmlns:p14="http://schemas.microsoft.com/office/powerpoint/2010/main" xmlns="" val="126672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Draped reclining mother and baby</a:t>
            </a:r>
            <a:endParaRPr lang="en-US" dirty="0"/>
          </a:p>
        </p:txBody>
      </p:sp>
      <p:pic>
        <p:nvPicPr>
          <p:cNvPr id="4" name="Content Placeholder 3" descr="sculpture27-02.jpg"/>
          <p:cNvPicPr>
            <a:picLocks noGrp="1" noChangeAspect="1"/>
          </p:cNvPicPr>
          <p:nvPr>
            <p:ph idx="1"/>
          </p:nvPr>
        </p:nvPicPr>
        <p:blipFill>
          <a:blip r:embed="rId2">
            <a:extLst>
              <a:ext uri="{28A0092B-C50C-407E-A947-70E740481C1C}">
                <a14:useLocalDpi xmlns:a14="http://schemas.microsoft.com/office/drawing/2010/main" xmlns="" val="0"/>
              </a:ext>
            </a:extLst>
          </a:blip>
          <a:srcRect l="-12660" r="-12660"/>
          <a:stretch>
            <a:fillRect/>
          </a:stretch>
        </p:blipFill>
        <p:spPr>
          <a:xfrm>
            <a:off x="457200" y="1752600"/>
            <a:ext cx="8229600" cy="4373563"/>
          </a:xfrm>
        </p:spPr>
      </p:pic>
      <p:cxnSp>
        <p:nvCxnSpPr>
          <p:cNvPr id="6" name="Straight Arrow Connector 5"/>
          <p:cNvCxnSpPr/>
          <p:nvPr/>
        </p:nvCxnSpPr>
        <p:spPr>
          <a:xfrm>
            <a:off x="821723" y="3790807"/>
            <a:ext cx="214768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7351" y="3543901"/>
            <a:ext cx="1157882" cy="369332"/>
          </a:xfrm>
          <a:prstGeom prst="rect">
            <a:avLst/>
          </a:prstGeom>
          <a:noFill/>
        </p:spPr>
        <p:txBody>
          <a:bodyPr wrap="square" rtlCol="0">
            <a:spAutoFit/>
          </a:bodyPr>
          <a:lstStyle/>
          <a:p>
            <a:r>
              <a:rPr lang="en-US" dirty="0" smtClean="0"/>
              <a:t>Mother</a:t>
            </a:r>
            <a:endParaRPr lang="en-US" dirty="0"/>
          </a:p>
        </p:txBody>
      </p:sp>
      <p:cxnSp>
        <p:nvCxnSpPr>
          <p:cNvPr id="9" name="Straight Arrow Connector 8"/>
          <p:cNvCxnSpPr/>
          <p:nvPr/>
        </p:nvCxnSpPr>
        <p:spPr>
          <a:xfrm flipH="1">
            <a:off x="3697752" y="4500417"/>
            <a:ext cx="37351" cy="162574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89274" y="6367809"/>
            <a:ext cx="2241062" cy="369332"/>
          </a:xfrm>
          <a:prstGeom prst="rect">
            <a:avLst/>
          </a:prstGeom>
          <a:noFill/>
        </p:spPr>
        <p:txBody>
          <a:bodyPr wrap="square" rtlCol="0">
            <a:spAutoFit/>
          </a:bodyPr>
          <a:lstStyle/>
          <a:p>
            <a:r>
              <a:rPr lang="en-US" dirty="0" smtClean="0"/>
              <a:t>Baby</a:t>
            </a:r>
            <a:endParaRPr lang="en-US" dirty="0"/>
          </a:p>
        </p:txBody>
      </p:sp>
    </p:spTree>
    <p:extLst>
      <p:ext uri="{BB962C8B-B14F-4D97-AF65-F5344CB8AC3E}">
        <p14:creationId xmlns:p14="http://schemas.microsoft.com/office/powerpoint/2010/main" xmlns="" val="199068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Again, Moore explores the 3 most predominant themes: Mother and child, reclining figure and internal/external forms. </a:t>
            </a:r>
          </a:p>
          <a:p>
            <a:r>
              <a:rPr lang="en-US" dirty="0" smtClean="0"/>
              <a:t>The size of the mother is rather large, and the baby seems to be miniscule. Here, Moore is trying to send across a message that the mother is always there to comfort, closeness and most important- protection/security. </a:t>
            </a:r>
          </a:p>
          <a:p>
            <a:r>
              <a:rPr lang="en-US" dirty="0" smtClean="0">
                <a:solidFill>
                  <a:srgbClr val="0000FF"/>
                </a:solidFill>
              </a:rPr>
              <a:t>Again, the concept of mother and child is explored in this structure. The fact that this concept has explored so deeply just hints that maybe he was deprived of this relationship, and tries to show everyone that it is a unique relationship which shouldn't</a:t>
            </a:r>
            <a:r>
              <a:rPr lang="fr-FR" dirty="0" smtClean="0">
                <a:solidFill>
                  <a:srgbClr val="0000FF"/>
                </a:solidFill>
              </a:rPr>
              <a:t>’</a:t>
            </a:r>
            <a:r>
              <a:rPr lang="en-US" dirty="0" smtClean="0">
                <a:solidFill>
                  <a:srgbClr val="0000FF"/>
                </a:solidFill>
              </a:rPr>
              <a:t>t be taken advantage of</a:t>
            </a:r>
            <a:r>
              <a:rPr lang="en-US" dirty="0" smtClean="0">
                <a:solidFill>
                  <a:srgbClr val="FF0000"/>
                </a:solidFill>
              </a:rPr>
              <a:t>.(when u talk of art work you have to talk about the form composition and not just the concept, how has the artist shown what he’s trying to show. See that he’s negated many aspects of the human body to create a certain feeling in the viewer. Like the art holding the child is thicker , it cud be done to show care and strength)</a:t>
            </a:r>
            <a:endParaRPr lang="en-US" dirty="0">
              <a:solidFill>
                <a:srgbClr val="FF0000"/>
              </a:solidFill>
            </a:endParaRPr>
          </a:p>
        </p:txBody>
      </p:sp>
    </p:spTree>
    <p:extLst>
      <p:ext uri="{BB962C8B-B14F-4D97-AF65-F5344CB8AC3E}">
        <p14:creationId xmlns:p14="http://schemas.microsoft.com/office/powerpoint/2010/main" xmlns="" val="3614754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Large upright internal/external form</a:t>
            </a:r>
            <a:endParaRPr lang="en-US" dirty="0"/>
          </a:p>
        </p:txBody>
      </p:sp>
      <p:pic>
        <p:nvPicPr>
          <p:cNvPr id="4" name="Content Placeholder 3" descr="sculpture02-02.jpg"/>
          <p:cNvPicPr>
            <a:picLocks noGrp="1" noChangeAspect="1"/>
          </p:cNvPicPr>
          <p:nvPr>
            <p:ph idx="1"/>
          </p:nvPr>
        </p:nvPicPr>
        <p:blipFill rotWithShape="1">
          <a:blip r:embed="rId2">
            <a:extLst>
              <a:ext uri="{28A0092B-C50C-407E-A947-70E740481C1C}">
                <a14:useLocalDpi xmlns:a14="http://schemas.microsoft.com/office/drawing/2010/main" xmlns="" val="0"/>
              </a:ext>
            </a:extLst>
          </a:blip>
          <a:srcRect t="-543" b="715"/>
          <a:stretch/>
        </p:blipFill>
        <p:spPr>
          <a:xfrm>
            <a:off x="1400664" y="1550932"/>
            <a:ext cx="5845437" cy="5171681"/>
          </a:xfrm>
        </p:spPr>
      </p:pic>
    </p:spTree>
    <p:extLst>
      <p:ext uri="{BB962C8B-B14F-4D97-AF65-F5344CB8AC3E}">
        <p14:creationId xmlns:p14="http://schemas.microsoft.com/office/powerpoint/2010/main" xmlns="" val="4285904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dirty="0" smtClean="0"/>
              <a:t>“</a:t>
            </a:r>
            <a:r>
              <a:rPr lang="en-US" dirty="0"/>
              <a:t>Now </a:t>
            </a:r>
            <a:r>
              <a:rPr lang="en-US" dirty="0" smtClean="0"/>
              <a:t>armor </a:t>
            </a:r>
            <a:r>
              <a:rPr lang="en-US" dirty="0"/>
              <a:t>is an outside shell like the shell of a snail which is there to protect the more vulnerable forms inside, as it is in human </a:t>
            </a:r>
            <a:r>
              <a:rPr lang="en-US" dirty="0" smtClean="0"/>
              <a:t>armor </a:t>
            </a:r>
            <a:r>
              <a:rPr lang="en-US" dirty="0"/>
              <a:t>which is hard and put on to protect the soft body. This has led sometimes to the idea of the Mother and Child where the outer form, the mother, is protecting the inner form, the child, like a mother does protect her </a:t>
            </a:r>
            <a:r>
              <a:rPr lang="en-US" dirty="0" smtClean="0"/>
              <a:t>child” – Henry Moore</a:t>
            </a:r>
          </a:p>
          <a:p>
            <a:r>
              <a:rPr lang="en-US" dirty="0" smtClean="0">
                <a:solidFill>
                  <a:srgbClr val="0000FF"/>
                </a:solidFill>
              </a:rPr>
              <a:t>In this painting, </a:t>
            </a:r>
            <a:r>
              <a:rPr lang="en-US" dirty="0" err="1" smtClean="0">
                <a:solidFill>
                  <a:srgbClr val="0000FF"/>
                </a:solidFill>
              </a:rPr>
              <a:t>moore</a:t>
            </a:r>
            <a:r>
              <a:rPr lang="en-US" dirty="0" smtClean="0">
                <a:solidFill>
                  <a:srgbClr val="0000FF"/>
                </a:solidFill>
              </a:rPr>
              <a:t> has covered the small structure with a large </a:t>
            </a:r>
            <a:r>
              <a:rPr lang="en-US" dirty="0" smtClean="0">
                <a:solidFill>
                  <a:srgbClr val="0000FF"/>
                </a:solidFill>
              </a:rPr>
              <a:t>structure. </a:t>
            </a:r>
            <a:r>
              <a:rPr lang="en-US" dirty="0" smtClean="0">
                <a:solidFill>
                  <a:srgbClr val="0000FF"/>
                </a:solidFill>
              </a:rPr>
              <a:t>This gives us a sense of security and confinement. Which again, refers to the “mother and child” relationship. I really like this artwork. </a:t>
            </a:r>
            <a:endParaRPr lang="en-US" dirty="0">
              <a:solidFill>
                <a:srgbClr val="0000FF"/>
              </a:solidFill>
            </a:endParaRPr>
          </a:p>
        </p:txBody>
      </p:sp>
    </p:spTree>
    <p:extLst>
      <p:ext uri="{BB962C8B-B14F-4D97-AF65-F5344CB8AC3E}">
        <p14:creationId xmlns:p14="http://schemas.microsoft.com/office/powerpoint/2010/main" xmlns="" val="31634979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582</TotalTime>
  <Words>784</Words>
  <Application>Microsoft Macintosh PowerPoint</Application>
  <PresentationFormat>On-screen Show (4:3)</PresentationFormat>
  <Paragraphs>30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Apothecary</vt:lpstr>
      <vt:lpstr>Henry moore</vt:lpstr>
      <vt:lpstr>Biography </vt:lpstr>
      <vt:lpstr>Slide 3</vt:lpstr>
      <vt:lpstr>Mother &amp; Child: Block seat</vt:lpstr>
      <vt:lpstr>Reclining figure: Arch Leg</vt:lpstr>
      <vt:lpstr>Draped reclining mother and baby</vt:lpstr>
      <vt:lpstr>Slide 7</vt:lpstr>
      <vt:lpstr>Large upright internal/external form</vt:lpstr>
      <vt:lpstr>Slide 9</vt:lpstr>
      <vt:lpstr>Goslar Warrior</vt:lpstr>
      <vt:lpstr>Slide 11</vt:lpstr>
      <vt:lpstr>Slide 12</vt:lpstr>
    </vt:vector>
  </TitlesOfParts>
  <Company>ecole mondiale world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Henry moore</dc:title>
  <dc:creator>Shriya parekh</dc:creator>
  <cp:lastModifiedBy>ksukhani</cp:lastModifiedBy>
  <cp:revision>21</cp:revision>
  <dcterms:created xsi:type="dcterms:W3CDTF">2011-11-16T07:32:58Z</dcterms:created>
  <dcterms:modified xsi:type="dcterms:W3CDTF">2012-01-17T05:47:54Z</dcterms:modified>
</cp:coreProperties>
</file>